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256" r:id="rId3"/>
    <p:sldId id="280" r:id="rId4"/>
    <p:sldId id="257" r:id="rId5"/>
    <p:sldId id="281" r:id="rId6"/>
    <p:sldId id="282" r:id="rId7"/>
    <p:sldId id="259" r:id="rId8"/>
    <p:sldId id="283" r:id="rId9"/>
    <p:sldId id="260" r:id="rId10"/>
    <p:sldId id="261" r:id="rId11"/>
    <p:sldId id="262" r:id="rId12"/>
    <p:sldId id="263" r:id="rId13"/>
    <p:sldId id="264" r:id="rId14"/>
    <p:sldId id="300" r:id="rId15"/>
    <p:sldId id="269" r:id="rId16"/>
    <p:sldId id="301" r:id="rId17"/>
    <p:sldId id="287" r:id="rId18"/>
    <p:sldId id="265" r:id="rId19"/>
    <p:sldId id="266" r:id="rId20"/>
    <p:sldId id="286" r:id="rId21"/>
    <p:sldId id="288" r:id="rId22"/>
    <p:sldId id="268" r:id="rId23"/>
    <p:sldId id="289" r:id="rId24"/>
    <p:sldId id="270" r:id="rId25"/>
    <p:sldId id="271" r:id="rId26"/>
    <p:sldId id="290" r:id="rId27"/>
    <p:sldId id="272" r:id="rId28"/>
    <p:sldId id="291" r:id="rId29"/>
    <p:sldId id="273" r:id="rId30"/>
    <p:sldId id="274" r:id="rId31"/>
    <p:sldId id="292" r:id="rId32"/>
    <p:sldId id="293" r:id="rId33"/>
    <p:sldId id="276" r:id="rId34"/>
    <p:sldId id="295" r:id="rId35"/>
    <p:sldId id="277" r:id="rId36"/>
    <p:sldId id="278" r:id="rId37"/>
    <p:sldId id="297" r:id="rId38"/>
    <p:sldId id="279" r:id="rId39"/>
    <p:sldId id="298" r:id="rId40"/>
    <p:sldId id="299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12.10.2022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4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Igor\AppData\Local\Microsoft\Windows\Temporary Internet Files\Content.Word\fonstola.ru_22579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3456384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53250" name="WordArt 2"/>
          <p:cNvSpPr>
            <a:spLocks noChangeArrowheads="1" noChangeShapeType="1" noTextEdit="1"/>
          </p:cNvSpPr>
          <p:nvPr/>
        </p:nvSpPr>
        <p:spPr bwMode="auto">
          <a:xfrm>
            <a:off x="4716016" y="188640"/>
            <a:ext cx="733450" cy="8276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92080" y="1268760"/>
            <a:ext cx="25202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8" name="Рисунок 7" descr="C:\Users\Igor\AppData\Local\Microsoft\Windows\Temporary Internet Files\Content.Word\4-stroenie-kusta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56991"/>
            <a:ext cx="2195735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webstockreview.net/images/dish-clipart-agar-clipart-7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2520280" cy="1347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Igor\Desktop\1657676716_50-kartinkin-net-p-yagoda-viktoriya-kartinki-5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3645024"/>
            <a:ext cx="1918970" cy="18573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WordArt 2"/>
          <p:cNvSpPr>
            <a:spLocks noChangeArrowheads="1" noChangeShapeType="1" noTextEdit="1"/>
          </p:cNvSpPr>
          <p:nvPr/>
        </p:nvSpPr>
        <p:spPr bwMode="auto">
          <a:xfrm>
            <a:off x="1835696" y="3429000"/>
            <a:ext cx="432048" cy="6115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" name="WordArt 2"/>
          <p:cNvSpPr>
            <a:spLocks noChangeArrowheads="1" noChangeShapeType="1" noTextEdit="1"/>
          </p:cNvSpPr>
          <p:nvPr/>
        </p:nvSpPr>
        <p:spPr bwMode="auto">
          <a:xfrm>
            <a:off x="4139952" y="3573016"/>
            <a:ext cx="288032" cy="467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WordArt 2"/>
          <p:cNvSpPr>
            <a:spLocks noChangeArrowheads="1" noChangeShapeType="1" noTextEdit="1"/>
          </p:cNvSpPr>
          <p:nvPr/>
        </p:nvSpPr>
        <p:spPr bwMode="auto">
          <a:xfrm>
            <a:off x="5004048" y="3573016"/>
            <a:ext cx="288032" cy="467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4716016" y="3573016"/>
            <a:ext cx="288032" cy="467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7" name="WordArt 2"/>
          <p:cNvSpPr>
            <a:spLocks noChangeArrowheads="1" noChangeShapeType="1" noTextEdit="1"/>
          </p:cNvSpPr>
          <p:nvPr/>
        </p:nvSpPr>
        <p:spPr bwMode="auto">
          <a:xfrm>
            <a:off x="4427984" y="3573016"/>
            <a:ext cx="288032" cy="467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8" name="WordArt 2"/>
          <p:cNvSpPr>
            <a:spLocks noChangeArrowheads="1" noChangeShapeType="1" noTextEdit="1"/>
          </p:cNvSpPr>
          <p:nvPr/>
        </p:nvSpPr>
        <p:spPr bwMode="auto">
          <a:xfrm>
            <a:off x="7164288" y="3573016"/>
            <a:ext cx="288032" cy="467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WordArt 2"/>
          <p:cNvSpPr>
            <a:spLocks noChangeArrowheads="1" noChangeShapeType="1" noTextEdit="1"/>
          </p:cNvSpPr>
          <p:nvPr/>
        </p:nvSpPr>
        <p:spPr bwMode="auto">
          <a:xfrm>
            <a:off x="6876256" y="3573016"/>
            <a:ext cx="288032" cy="467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" name="WordArt 2"/>
          <p:cNvSpPr>
            <a:spLocks noChangeArrowheads="1" noChangeShapeType="1" noTextEdit="1"/>
          </p:cNvSpPr>
          <p:nvPr/>
        </p:nvSpPr>
        <p:spPr bwMode="auto">
          <a:xfrm>
            <a:off x="6588224" y="3573016"/>
            <a:ext cx="288032" cy="467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1" name="WordArt 2"/>
          <p:cNvSpPr>
            <a:spLocks noChangeArrowheads="1" noChangeShapeType="1" noTextEdit="1"/>
          </p:cNvSpPr>
          <p:nvPr/>
        </p:nvSpPr>
        <p:spPr bwMode="auto">
          <a:xfrm>
            <a:off x="6300192" y="3573016"/>
            <a:ext cx="288032" cy="46756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,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884368" y="4941168"/>
            <a:ext cx="125963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А=И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648071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Виды смородины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1700808"/>
            <a:ext cx="4032448" cy="44644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вида ягоды бывают черной окраски (черная смородина)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746" name="AutoShape 2" descr="https://sadogoroda.net/wp-content/uploads/2017/09/pravilnaya-posadka-chernoi-smorodinu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 descr="620251c08f8f5.jpg"/>
          <p:cNvPicPr>
            <a:picLocks noChangeAspect="1"/>
          </p:cNvPicPr>
          <p:nvPr/>
        </p:nvPicPr>
        <p:blipFill>
          <a:blip r:embed="rId2" cstate="print"/>
          <a:srcRect r="17037"/>
          <a:stretch>
            <a:fillRect/>
          </a:stretch>
        </p:blipFill>
        <p:spPr>
          <a:xfrm>
            <a:off x="107504" y="1412776"/>
            <a:ext cx="483893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3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512168"/>
          </a:xfrm>
        </p:spPr>
        <p:txBody>
          <a:bodyPr>
            <a:normAutofit/>
          </a:bodyPr>
          <a:lstStyle/>
          <a:p>
            <a:r>
              <a:rPr lang="ru-RU" b="1" dirty="0" smtClean="0"/>
              <a:t>Красной окраски </a:t>
            </a:r>
            <a:br>
              <a:rPr lang="ru-RU" b="1" dirty="0" smtClean="0"/>
            </a:br>
            <a:r>
              <a:rPr lang="ru-RU" b="1" dirty="0" smtClean="0"/>
              <a:t>(красная смородина)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5832648" cy="5022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94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"/>
            <a:ext cx="8856984" cy="1340768"/>
          </a:xfrm>
        </p:spPr>
        <p:txBody>
          <a:bodyPr>
            <a:noAutofit/>
          </a:bodyPr>
          <a:lstStyle/>
          <a:p>
            <a:r>
              <a:rPr lang="ru-RU" b="1" dirty="0" smtClean="0"/>
              <a:t>Белой окраски </a:t>
            </a:r>
            <a:br>
              <a:rPr lang="ru-RU" b="1" dirty="0" smtClean="0"/>
            </a:br>
            <a:r>
              <a:rPr lang="ru-RU" b="1" dirty="0" smtClean="0"/>
              <a:t>(белая смородина)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772816"/>
            <a:ext cx="6400800" cy="38659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7"/>
            <a:ext cx="7200800" cy="54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919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836711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Золотистой окраски</a:t>
            </a:r>
            <a:endParaRPr lang="ru-RU" sz="4800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764704"/>
            <a:ext cx="5832648" cy="5912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540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16" y="3212976"/>
            <a:ext cx="11932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4729696"/>
              </p:ext>
            </p:extLst>
          </p:nvPr>
        </p:nvGraphicFramePr>
        <p:xfrm>
          <a:off x="251520" y="188640"/>
          <a:ext cx="8712968" cy="65064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358262"/>
                <a:gridCol w="1998222"/>
                <a:gridCol w="2178242"/>
              </a:tblGrid>
              <a:tr h="702428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01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1-2м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902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Стебель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Гладкие с</a:t>
                      </a:r>
                    </a:p>
                    <a:p>
                      <a:r>
                        <a:rPr lang="ru-RU" sz="2000" b="1" dirty="0" smtClean="0"/>
                        <a:t>почками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7300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Листья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Средней величины с тремя лопастями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33000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Ягоды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648072" cy="111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51" y="4869160"/>
            <a:ext cx="905461" cy="167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070" y="4504094"/>
            <a:ext cx="2143687" cy="1013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705794"/>
            <a:ext cx="1867799" cy="899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864095"/>
          </a:xfrm>
        </p:spPr>
        <p:txBody>
          <a:bodyPr/>
          <a:lstStyle/>
          <a:p>
            <a:r>
              <a:rPr lang="ru-RU" dirty="0" smtClean="0"/>
              <a:t>Польза ягод смородины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628800"/>
            <a:ext cx="4896544" cy="446449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Смородина является лидером по содержанию витамина С.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 укрепляют иммунитет.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Эффективна при простудах, улучшает здоровье глаз.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484784"/>
            <a:ext cx="28803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920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316" y="3212976"/>
            <a:ext cx="1193275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4489671"/>
              </p:ext>
            </p:extLst>
          </p:nvPr>
        </p:nvGraphicFramePr>
        <p:xfrm>
          <a:off x="251520" y="188640"/>
          <a:ext cx="8712968" cy="6595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286254"/>
                <a:gridCol w="2070230"/>
                <a:gridCol w="2178242"/>
              </a:tblGrid>
              <a:tr h="702428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01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1-2м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902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Стебель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Гладкие с</a:t>
                      </a:r>
                    </a:p>
                    <a:p>
                      <a:r>
                        <a:rPr lang="ru-RU" sz="2000" b="0" dirty="0" smtClean="0"/>
                        <a:t>почками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64725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Листья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Средней величины с тремя лопастями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984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Ягоды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984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Польза для человека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При</a:t>
                      </a:r>
                      <a:r>
                        <a:rPr lang="ru-RU" sz="2400" b="1" baseline="0" dirty="0" smtClean="0"/>
                        <a:t> простуде и для здоровья глаз</a:t>
                      </a:r>
                      <a:endParaRPr lang="ru-RU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648072" cy="111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 descr="smorodina-cher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93962">
            <a:off x="2319840" y="3913145"/>
            <a:ext cx="1562428" cy="1562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21348caa7ea2441623447.jpg"/>
          <p:cNvPicPr>
            <a:picLocks noChangeAspect="1"/>
          </p:cNvPicPr>
          <p:nvPr/>
        </p:nvPicPr>
        <p:blipFill>
          <a:blip r:embed="rId2" cstate="print"/>
          <a:srcRect t="5901" b="16400"/>
          <a:stretch>
            <a:fillRect/>
          </a:stretch>
        </p:blipFill>
        <p:spPr>
          <a:xfrm>
            <a:off x="0" y="1196752"/>
            <a:ext cx="9144000" cy="53285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116632"/>
            <a:ext cx="6456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Динамическая пауза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224137"/>
          </a:xfrm>
        </p:spPr>
        <p:txBody>
          <a:bodyPr>
            <a:normAutofit fontScale="90000"/>
          </a:bodyPr>
          <a:lstStyle/>
          <a:p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лина</a:t>
            </a:r>
            <a:endParaRPr lang="ru-RU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484784"/>
            <a:ext cx="6400800" cy="41540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5209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5004048" y="476672"/>
            <a:ext cx="216024" cy="28803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Минус 5"/>
          <p:cNvSpPr/>
          <p:nvPr/>
        </p:nvSpPr>
        <p:spPr>
          <a:xfrm>
            <a:off x="3779912" y="1340768"/>
            <a:ext cx="432048" cy="45719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5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1700808"/>
            <a:ext cx="3528392" cy="3937992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Малина представляет собой куст из нескольких стеблей высотой от 1 до 3 метров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48617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2294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5040559"/>
          </a:xfrm>
        </p:spPr>
        <p:txBody>
          <a:bodyPr>
            <a:noAutofit/>
          </a:bodyPr>
          <a:lstStyle/>
          <a:p>
            <a:r>
              <a:rPr lang="ru-RU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Яг</a:t>
            </a:r>
            <a:r>
              <a:rPr lang="ru-RU" sz="115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дные </a:t>
            </a:r>
            <a:br>
              <a:rPr lang="ru-RU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1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кустарники</a:t>
            </a:r>
            <a:endParaRPr lang="ru-RU" sz="1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3347864" y="2780928"/>
            <a:ext cx="792088" cy="72008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3923928" y="1412776"/>
            <a:ext cx="288032" cy="43204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18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23528" y="620688"/>
          <a:ext cx="8229600" cy="2305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Малина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2513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Высота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1 - 3 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6" b="5312"/>
          <a:stretch/>
        </p:blipFill>
        <p:spPr bwMode="auto">
          <a:xfrm>
            <a:off x="5508104" y="2924944"/>
            <a:ext cx="864096" cy="2629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395536" y="188640"/>
          <a:ext cx="8229600" cy="55403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792088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Малина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8683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0" dirty="0" smtClean="0"/>
                        <a:t>1-3 м</a:t>
                      </a:r>
                      <a:endParaRPr lang="ru-RU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69581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Стебель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Покрыт волосками с колючками.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7"/>
            <a:ext cx="6300192" cy="409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Листья малины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76056" y="1556792"/>
            <a:ext cx="3960440" cy="4082008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сложные, состоят из нескольких листовых пластинок.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1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404665"/>
          <a:ext cx="8229600" cy="5769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103245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Малина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613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1-3 м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137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Стебель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Покрыт волосками с колючками.</a:t>
                      </a:r>
                    </a:p>
                    <a:p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71979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Листья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b="1" dirty="0" smtClean="0"/>
                        <a:t>Сложные из нескольких</a:t>
                      </a:r>
                      <a:r>
                        <a:rPr lang="ru-RU" sz="2000" b="1" baseline="0" dirty="0" smtClean="0"/>
                        <a:t> листовых пластинок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6" b="5312"/>
          <a:stretch/>
        </p:blipFill>
        <p:spPr bwMode="auto">
          <a:xfrm>
            <a:off x="6156176" y="2204864"/>
            <a:ext cx="360040" cy="1095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725144"/>
            <a:ext cx="1944216" cy="131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792087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Ягоды малины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1268760"/>
            <a:ext cx="3312368" cy="46805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Состоит из маленьких ягодок, плотно прижатых друг к другу.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Внутри каждой маленькое зернышко – косточка.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5595744" cy="4197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10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792087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Виды малины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2780928"/>
            <a:ext cx="3200400" cy="28578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/>
          <a:stretch>
            <a:fillRect/>
          </a:stretch>
        </p:blipFill>
        <p:spPr bwMode="auto">
          <a:xfrm>
            <a:off x="179512" y="1412776"/>
            <a:ext cx="4410388" cy="46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2936"/>
            <a:ext cx="4248472" cy="4614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23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140968"/>
            <a:ext cx="1512168" cy="98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40420"/>
              </p:ext>
            </p:extLst>
          </p:nvPr>
        </p:nvGraphicFramePr>
        <p:xfrm>
          <a:off x="251520" y="188640"/>
          <a:ext cx="8712968" cy="633985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178242"/>
                <a:gridCol w="2352408"/>
                <a:gridCol w="2004076"/>
              </a:tblGrid>
              <a:tr h="443003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Малина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92011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1-3 м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7584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Стебель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Покрыт волоска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ми с колючками.</a:t>
                      </a:r>
                    </a:p>
                    <a:p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931857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Листья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Сложные из нескольких</a:t>
                      </a:r>
                      <a:r>
                        <a:rPr lang="ru-RU" sz="2000" b="0" baseline="0" dirty="0" smtClean="0"/>
                        <a:t> листовых пластинок</a:t>
                      </a:r>
                    </a:p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280241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Ягоды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6" b="5312"/>
          <a:stretch/>
        </p:blipFill>
        <p:spPr bwMode="auto">
          <a:xfrm>
            <a:off x="6588224" y="1412776"/>
            <a:ext cx="288032" cy="87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 descr="159-20211223_190718-2048x198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293096"/>
            <a:ext cx="1056200" cy="1023193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9"/>
          <a:stretch>
            <a:fillRect/>
          </a:stretch>
        </p:blipFill>
        <p:spPr bwMode="auto">
          <a:xfrm>
            <a:off x="5848079" y="4293096"/>
            <a:ext cx="1100185" cy="115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13" r="11670" b="62988"/>
          <a:stretch/>
        </p:blipFill>
        <p:spPr bwMode="auto">
          <a:xfrm>
            <a:off x="4776331" y="5444372"/>
            <a:ext cx="1084609" cy="1068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Autofit/>
          </a:bodyPr>
          <a:lstStyle/>
          <a:p>
            <a:r>
              <a:rPr lang="ru-RU" sz="6000" b="1" dirty="0" smtClean="0"/>
              <a:t>Польза малины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4752528" cy="42260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богата витамином С, содержит много сахара. 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Чаем, настоянным на сушеных ягодах и листьях, малиновым вареньем лечат простуду.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6752"/>
            <a:ext cx="2900300" cy="541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86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5510350"/>
              </p:ext>
            </p:extLst>
          </p:nvPr>
        </p:nvGraphicFramePr>
        <p:xfrm>
          <a:off x="251520" y="0"/>
          <a:ext cx="8712968" cy="67337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178242"/>
                <a:gridCol w="2352408"/>
                <a:gridCol w="2004076"/>
              </a:tblGrid>
              <a:tr h="910736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Малина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943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Высота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1-3 м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1017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Стебель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Покрыт волоска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ми с колючками.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292657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Листья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Сложные из нескольких</a:t>
                      </a:r>
                      <a:r>
                        <a:rPr lang="ru-RU" sz="2000" baseline="0" dirty="0" smtClean="0"/>
                        <a:t> листовых пластинок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06393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Ягоды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33336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Польза для человека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Содержит много сахара.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b="1" baseline="0" dirty="0" smtClean="0"/>
                        <a:t>Используют  </a:t>
                      </a:r>
                      <a:r>
                        <a:rPr lang="ru-RU" sz="2000" b="1" baseline="0" dirty="0" smtClean="0"/>
                        <a:t>при простуде.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501008"/>
            <a:ext cx="1080120" cy="702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526" b="5312"/>
          <a:stretch/>
        </p:blipFill>
        <p:spPr bwMode="auto">
          <a:xfrm>
            <a:off x="6444208" y="1844824"/>
            <a:ext cx="288032" cy="876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159-20211223_190718-2048x198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4203747"/>
            <a:ext cx="864096" cy="837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936103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Крыж</a:t>
            </a:r>
            <a:r>
              <a:rPr lang="ru-RU" sz="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вник</a:t>
            </a:r>
            <a:endParaRPr lang="ru-RU" sz="6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060848"/>
            <a:ext cx="6400800" cy="3577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4"/>
            <a:ext cx="7447987" cy="4964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788024" y="332656"/>
            <a:ext cx="360040" cy="28803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Минус 6"/>
          <p:cNvSpPr/>
          <p:nvPr/>
        </p:nvSpPr>
        <p:spPr>
          <a:xfrm>
            <a:off x="4572000" y="1196752"/>
            <a:ext cx="416467" cy="72008"/>
          </a:xfrm>
          <a:prstGeom prst="mathMinus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05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1583119"/>
              </p:ext>
            </p:extLst>
          </p:nvPr>
        </p:nvGraphicFramePr>
        <p:xfrm>
          <a:off x="395536" y="260648"/>
          <a:ext cx="8229600" cy="61926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67693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Малина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Крыжовник</a:t>
                      </a:r>
                      <a:endParaRPr lang="ru-RU" sz="2800" b="1" dirty="0"/>
                    </a:p>
                  </a:txBody>
                  <a:tcPr/>
                </a:tc>
              </a:tr>
              <a:tr h="11031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Высота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1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Стебель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1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Листья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1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Ягоды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03151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Польза для человека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" name="Прямая соединительная линия 2"/>
          <p:cNvCxnSpPr/>
          <p:nvPr/>
        </p:nvCxnSpPr>
        <p:spPr>
          <a:xfrm>
            <a:off x="2483768" y="2276872"/>
            <a:ext cx="61206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endCxn id="4" idx="3"/>
          </p:cNvCxnSpPr>
          <p:nvPr/>
        </p:nvCxnSpPr>
        <p:spPr>
          <a:xfrm>
            <a:off x="2483768" y="3356992"/>
            <a:ext cx="6141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483768" y="5589240"/>
            <a:ext cx="61413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2483768" y="5949280"/>
            <a:ext cx="6141368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20072" y="1556792"/>
            <a:ext cx="3744416" cy="446449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Крыжовник представляет собой куст из нескольких стеблей высотой от 1 до 2 метров.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5184576" cy="45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94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692696"/>
          <a:ext cx="8229600" cy="31882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2304256"/>
                <a:gridCol w="1512168"/>
                <a:gridCol w="2612976"/>
              </a:tblGrid>
              <a:tr h="93610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Малина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Крыжовник</a:t>
                      </a:r>
                      <a:endParaRPr lang="ru-RU" sz="2800" b="1" dirty="0"/>
                    </a:p>
                  </a:txBody>
                  <a:tcPr/>
                </a:tc>
              </a:tr>
              <a:tr h="2252193"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1 - 2  м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1520" y="404664"/>
          <a:ext cx="8712968" cy="46085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178242"/>
                <a:gridCol w="1836204"/>
                <a:gridCol w="2520280"/>
              </a:tblGrid>
              <a:tr h="811561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Малина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Крыжовник</a:t>
                      </a:r>
                      <a:endParaRPr lang="ru-RU" sz="2800" b="1" dirty="0"/>
                    </a:p>
                  </a:txBody>
                  <a:tcPr/>
                </a:tc>
              </a:tr>
              <a:tr h="102670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1-2 м</a:t>
                      </a:r>
                      <a:endParaRPr lang="ru-RU" sz="2400" dirty="0"/>
                    </a:p>
                  </a:txBody>
                  <a:tcPr/>
                </a:tc>
              </a:tr>
              <a:tr h="2770250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Стебель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Крупные колючки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Igor\AppData\Local\Microsoft\Windows\Temporary Internet Files\Content.Word\w9zuABEkKN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852936"/>
            <a:ext cx="720080" cy="2088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1628800"/>
            <a:ext cx="4608512" cy="446449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кустарника меньше, чем у смородины, 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длина 5 – 6 см. </a:t>
            </a:r>
          </a:p>
          <a:p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лист имеет от 3 до 5 л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пастей.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4248472" cy="463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16632"/>
            <a:ext cx="7772400" cy="1152127"/>
          </a:xfrm>
        </p:spPr>
        <p:txBody>
          <a:bodyPr/>
          <a:lstStyle/>
          <a:p>
            <a:r>
              <a:rPr lang="ru-RU" sz="6000" b="1" dirty="0" smtClean="0"/>
              <a:t>Листья</a:t>
            </a:r>
            <a:endParaRPr lang="ru-RU" b="1" dirty="0"/>
          </a:p>
        </p:txBody>
      </p:sp>
      <p:sp>
        <p:nvSpPr>
          <p:cNvPr id="4" name="Минус 3"/>
          <p:cNvSpPr/>
          <p:nvPr/>
        </p:nvSpPr>
        <p:spPr>
          <a:xfrm>
            <a:off x="6444208" y="5373216"/>
            <a:ext cx="288032" cy="96304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588224" y="4869160"/>
            <a:ext cx="144016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568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149080"/>
            <a:ext cx="1607102" cy="175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260648"/>
          <a:ext cx="8784976" cy="57111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6244"/>
                <a:gridCol w="1980220"/>
                <a:gridCol w="1656184"/>
                <a:gridCol w="2952328"/>
              </a:tblGrid>
              <a:tr h="72358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Малина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Крыжовник</a:t>
                      </a:r>
                      <a:endParaRPr lang="ru-RU" sz="2800" b="1" dirty="0"/>
                    </a:p>
                  </a:txBody>
                  <a:tcPr/>
                </a:tc>
              </a:tr>
              <a:tr h="91540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1-2 м</a:t>
                      </a:r>
                      <a:endParaRPr lang="ru-RU" sz="2000" dirty="0"/>
                    </a:p>
                  </a:txBody>
                  <a:tcPr/>
                </a:tc>
              </a:tr>
              <a:tr h="1457347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Стебель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Крупные колючки</a:t>
                      </a:r>
                      <a:endParaRPr lang="ru-RU" sz="2000" dirty="0"/>
                    </a:p>
                  </a:txBody>
                  <a:tcPr/>
                </a:tc>
              </a:tr>
              <a:tr h="261479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Листья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Меньше,</a:t>
                      </a:r>
                      <a:r>
                        <a:rPr lang="ru-RU" sz="2000" b="1" baseline="0" dirty="0" smtClean="0"/>
                        <a:t> чем у смородины. Имеет от 3 до 5 лопастей</a:t>
                      </a:r>
                      <a:endParaRPr lang="ru-RU" sz="20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Igor\AppData\Local\Microsoft\Windows\Temporary Internet Files\Content.Word\w9zuABEkKN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92280" y="1340768"/>
            <a:ext cx="792088" cy="280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936103"/>
          </a:xfrm>
        </p:spPr>
        <p:txBody>
          <a:bodyPr/>
          <a:lstStyle/>
          <a:p>
            <a:r>
              <a:rPr lang="ru-RU" sz="5400" b="1" dirty="0" smtClean="0"/>
              <a:t>Ягоды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908720"/>
            <a:ext cx="3384376" cy="5040560"/>
          </a:xfrm>
        </p:spPr>
        <p:txBody>
          <a:bodyPr>
            <a:noAutofit/>
          </a:bodyPr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Ягоды крыжовника имеют маленькие косточки. Спелые плоды на вкус кисло – сладкие. Ягоды покрыты  плотной кожурой.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54360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0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936103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Ягоды могут быть:</a:t>
            </a:r>
            <a:endParaRPr lang="ru-RU" sz="5400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8"/>
          <a:stretch>
            <a:fillRect/>
          </a:stretch>
        </p:blipFill>
        <p:spPr bwMode="auto">
          <a:xfrm>
            <a:off x="107504" y="1196752"/>
            <a:ext cx="4176464" cy="2689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liubimyi-sad.ru/wp-content/uploads/2021/02/kryzhovnik-russkij-zheltyj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3240360" cy="2747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3826" y="1196752"/>
            <a:ext cx="423865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583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996952"/>
            <a:ext cx="1152128" cy="1256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0818564"/>
              </p:ext>
            </p:extLst>
          </p:nvPr>
        </p:nvGraphicFramePr>
        <p:xfrm>
          <a:off x="251520" y="116632"/>
          <a:ext cx="8640960" cy="633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088232"/>
                <a:gridCol w="1512168"/>
                <a:gridCol w="2880320"/>
              </a:tblGrid>
              <a:tr h="56702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Малина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Крыжовник</a:t>
                      </a:r>
                      <a:endParaRPr lang="ru-RU" sz="2800" b="1" dirty="0"/>
                    </a:p>
                  </a:txBody>
                  <a:tcPr/>
                </a:tc>
              </a:tr>
              <a:tr h="71733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1-2 м</a:t>
                      </a:r>
                      <a:endParaRPr lang="ru-RU" sz="2000" dirty="0"/>
                    </a:p>
                  </a:txBody>
                  <a:tcPr/>
                </a:tc>
              </a:tr>
              <a:tr h="135009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Стебель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Крупные колючки</a:t>
                      </a:r>
                      <a:endParaRPr lang="ru-RU" sz="2000" dirty="0"/>
                    </a:p>
                  </a:txBody>
                  <a:tcPr/>
                </a:tc>
              </a:tr>
              <a:tr h="16532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Листья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Меньше,</a:t>
                      </a:r>
                      <a:r>
                        <a:rPr lang="ru-RU" sz="2000" baseline="0" dirty="0" smtClean="0"/>
                        <a:t> чем у смородины. </a:t>
                      </a:r>
                    </a:p>
                    <a:p>
                      <a:r>
                        <a:rPr lang="ru-RU" sz="2000" baseline="0" dirty="0" smtClean="0"/>
                        <a:t>Имеет от 3 до</a:t>
                      </a:r>
                    </a:p>
                    <a:p>
                      <a:r>
                        <a:rPr lang="ru-RU" sz="2000" baseline="0" dirty="0" smtClean="0"/>
                        <a:t>5 лопастей</a:t>
                      </a:r>
                      <a:endParaRPr lang="ru-RU" sz="2000" dirty="0"/>
                    </a:p>
                  </a:txBody>
                  <a:tcPr/>
                </a:tc>
              </a:tr>
              <a:tr h="204901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Ягоды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Igor\AppData\Local\Microsoft\Windows\Temporary Internet Files\Content.Word\w9zuABEkKN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20272" y="836712"/>
            <a:ext cx="792088" cy="2808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bfa025c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12160" y="4347394"/>
            <a:ext cx="1340768" cy="134076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6" t="31146" r="58508" b="16590"/>
          <a:stretch/>
        </p:blipFill>
        <p:spPr bwMode="auto">
          <a:xfrm>
            <a:off x="7332865" y="4735773"/>
            <a:ext cx="1487607" cy="139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>
            <a:normAutofit/>
          </a:bodyPr>
          <a:lstStyle/>
          <a:p>
            <a:r>
              <a:rPr lang="ru-RU" dirty="0" smtClean="0"/>
              <a:t>Польза крыжовника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628800"/>
            <a:ext cx="4824536" cy="4680520"/>
          </a:xfrm>
        </p:spPr>
        <p:txBody>
          <a:bodyPr>
            <a:normAutofit/>
          </a:bodyPr>
          <a:lstStyle/>
          <a:p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Крыжовник обладает полезными свойствами практически для всех систем органов. Он улучшает здоровье сердца и сосудов, позволяет снизить массу тела и повысить качество кожи.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439019"/>
            <a:ext cx="2900300" cy="541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85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bfa025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3789040"/>
            <a:ext cx="980728" cy="980728"/>
          </a:xfrm>
          <a:prstGeom prst="rect">
            <a:avLst/>
          </a:prstGeom>
        </p:spPr>
      </p:pic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188640"/>
          <a:ext cx="8640960" cy="62898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160240"/>
                <a:gridCol w="1440160"/>
                <a:gridCol w="2880320"/>
              </a:tblGrid>
              <a:tr h="4768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Малина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/>
                        <a:t>Крыжовник</a:t>
                      </a:r>
                      <a:endParaRPr lang="ru-RU" sz="3200" b="1" dirty="0"/>
                    </a:p>
                  </a:txBody>
                  <a:tcPr/>
                </a:tc>
              </a:tr>
              <a:tr h="603216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1-2 м</a:t>
                      </a:r>
                      <a:endParaRPr lang="ru-RU" sz="2000" dirty="0"/>
                    </a:p>
                  </a:txBody>
                  <a:tcPr/>
                </a:tc>
              </a:tr>
              <a:tr h="113530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Стебель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Крупные колючки</a:t>
                      </a:r>
                      <a:endParaRPr lang="ru-RU" sz="2000" dirty="0"/>
                    </a:p>
                  </a:txBody>
                  <a:tcPr/>
                </a:tc>
              </a:tr>
              <a:tr h="139021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Листья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Меньше,</a:t>
                      </a:r>
                      <a:r>
                        <a:rPr lang="ru-RU" sz="2000" baseline="0" dirty="0" smtClean="0"/>
                        <a:t> чем у смородины. </a:t>
                      </a:r>
                    </a:p>
                    <a:p>
                      <a:r>
                        <a:rPr lang="ru-RU" sz="2000" baseline="0" dirty="0" smtClean="0"/>
                        <a:t>Имеет от 3 до</a:t>
                      </a:r>
                    </a:p>
                    <a:p>
                      <a:r>
                        <a:rPr lang="ru-RU" sz="2000" baseline="0" dirty="0" smtClean="0"/>
                        <a:t>5 лопастей</a:t>
                      </a:r>
                      <a:endParaRPr lang="ru-RU" sz="2000" dirty="0"/>
                    </a:p>
                  </a:txBody>
                  <a:tcPr/>
                </a:tc>
              </a:tr>
              <a:tr h="858941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Ягоды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23038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Польза для человека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Улучшает здоровье сердца и сосудов, повышает</a:t>
                      </a:r>
                      <a:r>
                        <a:rPr lang="ru-RU" sz="2400" b="1" baseline="0" dirty="0" smtClean="0"/>
                        <a:t> качество кожи</a:t>
                      </a: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C:\Users\Igor\AppData\Local\Microsoft\Windows\Temporary Internet Files\Content.Word\w9zuABEkKNo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08304" y="836712"/>
            <a:ext cx="504056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852936"/>
            <a:ext cx="864096" cy="942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</a:t>
            </a: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2348880"/>
            <a:ext cx="3600400" cy="328992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Представляет собой куст из нескольких стеблей высотой 1- 2м.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70"/>
          <a:stretch/>
        </p:blipFill>
        <p:spPr bwMode="auto">
          <a:xfrm>
            <a:off x="251521" y="1268760"/>
            <a:ext cx="4702616" cy="496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 flipH="1">
            <a:off x="4644008" y="260648"/>
            <a:ext cx="144016" cy="2160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Минус 5"/>
          <p:cNvSpPr/>
          <p:nvPr/>
        </p:nvSpPr>
        <p:spPr>
          <a:xfrm>
            <a:off x="3635896" y="1052736"/>
            <a:ext cx="504056" cy="45719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0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179512" y="1196752"/>
          <a:ext cx="8712968" cy="27506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178242"/>
                <a:gridCol w="2178242"/>
                <a:gridCol w="2178242"/>
              </a:tblGrid>
              <a:tr h="100811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Смородина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42492">
                <a:tc>
                  <a:txBody>
                    <a:bodyPr/>
                    <a:lstStyle/>
                    <a:p>
                      <a:pPr algn="ctr"/>
                      <a:r>
                        <a:rPr lang="ru-RU" sz="4000" b="1" dirty="0" smtClean="0"/>
                        <a:t>Высота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600" b="1" dirty="0" smtClean="0"/>
                        <a:t>1 - 2 м</a:t>
                      </a:r>
                      <a:endParaRPr lang="ru-RU" sz="3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4619627"/>
              </p:ext>
            </p:extLst>
          </p:nvPr>
        </p:nvGraphicFramePr>
        <p:xfrm>
          <a:off x="179512" y="332656"/>
          <a:ext cx="8640960" cy="459709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60240"/>
                <a:gridCol w="2304256"/>
                <a:gridCol w="2016224"/>
                <a:gridCol w="2160240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78632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0" dirty="0" smtClean="0"/>
                        <a:t>1 – 2 м</a:t>
                      </a:r>
                      <a:endParaRPr lang="ru-RU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637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Стебель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Гладкий </a:t>
                      </a:r>
                      <a:r>
                        <a:rPr lang="ru-RU" sz="2000" b="1" dirty="0" smtClean="0"/>
                        <a:t>с почками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852936"/>
            <a:ext cx="1152128" cy="1984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792087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Листья смородины</a:t>
            </a:r>
            <a:endParaRPr lang="ru-RU" sz="48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795909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2132856"/>
            <a:ext cx="3960440" cy="324036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Листья средней величины с 3 л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пастями.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Минус 3"/>
          <p:cNvSpPr/>
          <p:nvPr/>
        </p:nvSpPr>
        <p:spPr>
          <a:xfrm>
            <a:off x="6047429" y="3789040"/>
            <a:ext cx="252763" cy="72008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H="1">
            <a:off x="6173810" y="3284984"/>
            <a:ext cx="126382" cy="1440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075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0212363"/>
              </p:ext>
            </p:extLst>
          </p:nvPr>
        </p:nvGraphicFramePr>
        <p:xfrm>
          <a:off x="251520" y="188640"/>
          <a:ext cx="8712968" cy="54504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8242"/>
                <a:gridCol w="2358262"/>
                <a:gridCol w="1998222"/>
                <a:gridCol w="2178242"/>
              </a:tblGrid>
              <a:tr h="792088">
                <a:tc>
                  <a:txBody>
                    <a:bodyPr/>
                    <a:lstStyle/>
                    <a:p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Смородина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56299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Высота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1-2м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74623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Стебель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Гладкие с почками</a:t>
                      </a:r>
                      <a:endParaRPr lang="ru-RU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62741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Листья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Средней величины с </a:t>
                      </a:r>
                      <a:r>
                        <a:rPr lang="ru-RU" sz="2000" b="1" dirty="0" smtClean="0"/>
                        <a:t>3 </a:t>
                      </a:r>
                      <a:r>
                        <a:rPr lang="ru-RU" sz="2000" b="1" dirty="0" smtClean="0"/>
                        <a:t>лопастями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645024"/>
            <a:ext cx="2088232" cy="176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88840"/>
            <a:ext cx="504056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"/>
            <a:ext cx="5326360" cy="908720"/>
          </a:xfrm>
        </p:spPr>
        <p:txBody>
          <a:bodyPr>
            <a:noAutofit/>
          </a:bodyPr>
          <a:lstStyle/>
          <a:p>
            <a:r>
              <a:rPr lang="ru-RU" sz="5400" b="1" dirty="0" smtClean="0"/>
              <a:t>Ягоды</a:t>
            </a: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1124744"/>
            <a:ext cx="4608512" cy="4968552"/>
          </a:xfrm>
        </p:spPr>
        <p:txBody>
          <a:bodyPr>
            <a:noAutofit/>
          </a:bodyPr>
          <a:lstStyle/>
          <a:p>
            <a:pPr algn="just"/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Ягоды кустарника располагаются на кистях. </a:t>
            </a:r>
          </a:p>
          <a:p>
            <a:pPr algn="just"/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 вкусу имеют кисловато – сладкий вкус, по форме округлые.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779912" cy="5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8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519</Words>
  <Application>Microsoft Office PowerPoint</Application>
  <PresentationFormat>Экран (4:3)</PresentationFormat>
  <Paragraphs>186</Paragraphs>
  <Slides>40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Презентация PowerPoint</vt:lpstr>
      <vt:lpstr>Ягодные  кустарники</vt:lpstr>
      <vt:lpstr>Презентация PowerPoint</vt:lpstr>
      <vt:lpstr>Смородина</vt:lpstr>
      <vt:lpstr>Презентация PowerPoint</vt:lpstr>
      <vt:lpstr>Презентация PowerPoint</vt:lpstr>
      <vt:lpstr>Листья смородины</vt:lpstr>
      <vt:lpstr>Презентация PowerPoint</vt:lpstr>
      <vt:lpstr>Ягоды</vt:lpstr>
      <vt:lpstr>Виды смородины</vt:lpstr>
      <vt:lpstr>Красной окраски  (красная смородина)</vt:lpstr>
      <vt:lpstr>Белой окраски  (белая смородина)</vt:lpstr>
      <vt:lpstr>Золотистой окраски</vt:lpstr>
      <vt:lpstr>Презентация PowerPoint</vt:lpstr>
      <vt:lpstr>Польза ягод смородины</vt:lpstr>
      <vt:lpstr>Презентация PowerPoint</vt:lpstr>
      <vt:lpstr>Презентация PowerPoint</vt:lpstr>
      <vt:lpstr>Малина</vt:lpstr>
      <vt:lpstr>Презентация PowerPoint</vt:lpstr>
      <vt:lpstr>Презентация PowerPoint</vt:lpstr>
      <vt:lpstr>Презентация PowerPoint</vt:lpstr>
      <vt:lpstr>Листья малины</vt:lpstr>
      <vt:lpstr>Презентация PowerPoint</vt:lpstr>
      <vt:lpstr>Ягоды малины</vt:lpstr>
      <vt:lpstr>Виды малины</vt:lpstr>
      <vt:lpstr>Презентация PowerPoint</vt:lpstr>
      <vt:lpstr>Польза малины</vt:lpstr>
      <vt:lpstr>Презентация PowerPoint</vt:lpstr>
      <vt:lpstr>Крыжовник</vt:lpstr>
      <vt:lpstr>Презентация PowerPoint</vt:lpstr>
      <vt:lpstr>Презентация PowerPoint</vt:lpstr>
      <vt:lpstr>Презентация PowerPoint</vt:lpstr>
      <vt:lpstr>Листья</vt:lpstr>
      <vt:lpstr>Презентация PowerPoint</vt:lpstr>
      <vt:lpstr>Ягоды</vt:lpstr>
      <vt:lpstr>Ягоды могут быть:</vt:lpstr>
      <vt:lpstr>Презентация PowerPoint</vt:lpstr>
      <vt:lpstr>Польза крыжовника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Игорь</dc:creator>
  <cp:lastModifiedBy>Игорь</cp:lastModifiedBy>
  <cp:revision>69</cp:revision>
  <dcterms:created xsi:type="dcterms:W3CDTF">2022-10-10T15:40:28Z</dcterms:created>
  <dcterms:modified xsi:type="dcterms:W3CDTF">2022-10-12T17:31:38Z</dcterms:modified>
</cp:coreProperties>
</file>